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3"/>
  </p:notesMasterIdLst>
  <p:sldIdLst>
    <p:sldId id="257" r:id="rId2"/>
    <p:sldId id="262" r:id="rId3"/>
    <p:sldId id="258" r:id="rId4"/>
    <p:sldId id="260" r:id="rId5"/>
    <p:sldId id="261" r:id="rId6"/>
    <p:sldId id="263" r:id="rId7"/>
    <p:sldId id="266" r:id="rId8"/>
    <p:sldId id="269" r:id="rId9"/>
    <p:sldId id="268"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86" d="100"/>
          <a:sy n="86" d="100"/>
        </p:scale>
        <p:origin x="52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8F0659-8AEA-4158-883E-187AAD89A4C7}"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CDC4A-597A-4285-B485-15C37125C5F0}" type="slidenum">
              <a:rPr lang="en-US" smtClean="0"/>
              <a:t>‹#›</a:t>
            </a:fld>
            <a:endParaRPr lang="en-US"/>
          </a:p>
        </p:txBody>
      </p:sp>
    </p:spTree>
    <p:extLst>
      <p:ext uri="{BB962C8B-B14F-4D97-AF65-F5344CB8AC3E}">
        <p14:creationId xmlns:p14="http://schemas.microsoft.com/office/powerpoint/2010/main" val="409283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12/31/2020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12/31/2020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12/31/2020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12/31/2020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12/31/2020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12/31/2020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12/31/2020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12/31/2020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12/31/2020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12/31/2020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12/31/2020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12/31/2020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amablog.modelaircraft.org/amagov/2020/12/16/faa-registration-renewal-process/" TargetMode="External"/><Relationship Id="rId2" Type="http://schemas.openxmlformats.org/officeDocument/2006/relationships/hyperlink" Target="https://faadronezone.faa.gov/#/" TargetMode="Externa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hyperlink" Target="https://youtu.be/LxU90q8bSg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3426113" y="1490200"/>
            <a:ext cx="5339772" cy="1202634"/>
          </a:xfrm>
          <a:effectLst/>
        </p:spPr>
        <p:txBody>
          <a:bodyPr>
            <a:normAutofit/>
          </a:bodyPr>
          <a:lstStyle/>
          <a:p>
            <a:r>
              <a:rPr lang="en-US" sz="8000" dirty="0">
                <a:solidFill>
                  <a:schemeClr val="tx1">
                    <a:lumMod val="75000"/>
                    <a:lumOff val="25000"/>
                  </a:schemeClr>
                </a:solidFill>
              </a:rPr>
              <a:t>Remote ID</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4737864" y="2638500"/>
            <a:ext cx="2716270" cy="496883"/>
          </a:xfrm>
          <a:effectLst>
            <a:outerShdw blurRad="63500" sx="102000" sy="102000" algn="ctr" rotWithShape="0">
              <a:prstClr val="black">
                <a:alpha val="40000"/>
              </a:prstClr>
            </a:outerShdw>
          </a:effectLst>
        </p:spPr>
        <p:txBody>
          <a:bodyPr>
            <a:normAutofit/>
          </a:bodyPr>
          <a:lstStyle/>
          <a:p>
            <a:r>
              <a:rPr lang="en-US" sz="2400" cap="none" dirty="0">
                <a:solidFill>
                  <a:schemeClr val="tx1">
                    <a:lumMod val="75000"/>
                    <a:lumOff val="25000"/>
                  </a:schemeClr>
                </a:solidFill>
              </a:rPr>
              <a:t>Overview &amp; FAQs</a:t>
            </a: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E39F56FA-19B4-4DB4-82CB-C2C6726AA3E8}"/>
              </a:ext>
            </a:extLst>
          </p:cNvPr>
          <p:cNvSpPr/>
          <p:nvPr/>
        </p:nvSpPr>
        <p:spPr>
          <a:xfrm>
            <a:off x="5049078" y="4045226"/>
            <a:ext cx="6470374" cy="9455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 name="Picture 6" descr="A picture containing drawing, light&#10;&#10;Description automatically generated">
            <a:extLst>
              <a:ext uri="{FF2B5EF4-FFF2-40B4-BE49-F238E27FC236}">
                <a16:creationId xmlns:a16="http://schemas.microsoft.com/office/drawing/2014/main" id="{C4AA2619-EAA9-4D05-9960-3B02080772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144" y="3416620"/>
            <a:ext cx="5013712" cy="2164610"/>
          </a:xfrm>
          <a:prstGeom prst="rect">
            <a:avLst/>
          </a:prstGeom>
          <a:effectLst/>
        </p:spPr>
      </p:pic>
      <p:sp>
        <p:nvSpPr>
          <p:cNvPr id="6" name="Rectangle 5">
            <a:extLst>
              <a:ext uri="{FF2B5EF4-FFF2-40B4-BE49-F238E27FC236}">
                <a16:creationId xmlns:a16="http://schemas.microsoft.com/office/drawing/2014/main" id="{15D26668-370C-4EA8-9959-9C18468C04A3}"/>
              </a:ext>
            </a:extLst>
          </p:cNvPr>
          <p:cNvSpPr/>
          <p:nvPr/>
        </p:nvSpPr>
        <p:spPr>
          <a:xfrm>
            <a:off x="174593" y="179773"/>
            <a:ext cx="11842812" cy="6498454"/>
          </a:xfrm>
          <a:prstGeom prst="rect">
            <a:avLst/>
          </a:prstGeom>
          <a:noFill/>
          <a:ln w="762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7B79A-A4C0-4C58-A6B4-174416A387BE}"/>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2C8B1447-CDC6-4B7E-A5D4-B2A392EF492D}"/>
              </a:ext>
            </a:extLst>
          </p:cNvPr>
          <p:cNvSpPr>
            <a:spLocks noGrp="1"/>
          </p:cNvSpPr>
          <p:nvPr>
            <p:ph idx="1"/>
          </p:nvPr>
        </p:nvSpPr>
        <p:spPr>
          <a:xfrm>
            <a:off x="1097280" y="2108200"/>
            <a:ext cx="10058400" cy="4390253"/>
          </a:xfrm>
        </p:spPr>
        <p:txBody>
          <a:bodyPr>
            <a:normAutofit fontScale="70000" lnSpcReduction="20000"/>
          </a:bodyPr>
          <a:lstStyle/>
          <a:p>
            <a:pPr marL="0" marR="0" indent="0">
              <a:lnSpc>
                <a:spcPct val="107000"/>
              </a:lnSpc>
              <a:spcBef>
                <a:spcPts val="0"/>
              </a:spcBef>
              <a:spcAft>
                <a:spcPts val="800"/>
              </a:spcAft>
              <a:buNone/>
            </a:pPr>
            <a:r>
              <a:rPr lang="en-US" sz="1800" b="1" dirty="0">
                <a:effectLst/>
                <a:ea typeface="Calibri" panose="020F0502020204030204" pitchFamily="34" charset="0"/>
                <a:cs typeface="Times New Roman" panose="02020603050405020304" pitchFamily="18" charset="0"/>
              </a:rPr>
              <a:t>Q:  When will hobbyists need to comply with remote identification requirements?</a:t>
            </a:r>
          </a:p>
          <a:p>
            <a:pPr marL="0" marR="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A:  Although you might notice new Remote ID products on the shelves and FAA-Recognized Identification Areas (FRIA) be established, operators are not required to comply until September 1, 2023. During this time, AMA will continue to shape the implementation of the rule for the hobby.</a:t>
            </a:r>
            <a:br>
              <a:rPr lang="en-US" sz="1800" dirty="0">
                <a:effectLst/>
                <a:ea typeface="Calibri" panose="020F0502020204030204" pitchFamily="34" charset="0"/>
                <a:cs typeface="Times New Roman" panose="02020603050405020304" pitchFamily="18" charset="0"/>
              </a:rPr>
            </a:br>
            <a:br>
              <a:rPr lang="en-US" sz="1800" dirty="0">
                <a:effectLst/>
                <a:ea typeface="Calibri" panose="020F0502020204030204" pitchFamily="34" charset="0"/>
                <a:cs typeface="Times New Roman" panose="02020603050405020304" pitchFamily="18" charset="0"/>
              </a:rPr>
            </a:br>
            <a:br>
              <a:rPr lang="en-US" sz="1800" dirty="0">
                <a:effectLst/>
                <a:ea typeface="Calibri" panose="020F0502020204030204" pitchFamily="34" charset="0"/>
                <a:cs typeface="Times New Roman" panose="02020603050405020304" pitchFamily="18" charset="0"/>
              </a:rPr>
            </a:br>
            <a:r>
              <a:rPr lang="en-US" sz="1800" b="1" dirty="0">
                <a:effectLst/>
                <a:ea typeface="Calibri" panose="020F0502020204030204" pitchFamily="34" charset="0"/>
                <a:cs typeface="Times New Roman" panose="02020603050405020304" pitchFamily="18" charset="0"/>
              </a:rPr>
              <a:t>Q: What is an FAA Recognized Identification Area (FRIA)?</a:t>
            </a:r>
          </a:p>
          <a:p>
            <a:pPr marL="0" marR="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A: An FRIA is a defined geographic area where persons can operate UAS without remote identification, provided they maintain visual line of sight.</a:t>
            </a:r>
          </a:p>
          <a:p>
            <a:pPr marL="0" marR="0" indent="0">
              <a:lnSpc>
                <a:spcPct val="107000"/>
              </a:lnSpc>
              <a:spcBef>
                <a:spcPts val="0"/>
              </a:spcBef>
              <a:spcAft>
                <a:spcPts val="800"/>
              </a:spcAft>
              <a:buNone/>
            </a:pPr>
            <a:br>
              <a:rPr lang="en-US" sz="1800" b="1" dirty="0">
                <a:effectLst/>
                <a:ea typeface="Calibri" panose="020F0502020204030204" pitchFamily="34" charset="0"/>
                <a:cs typeface="Times New Roman" panose="02020603050405020304" pitchFamily="18" charset="0"/>
              </a:rPr>
            </a:br>
            <a:r>
              <a:rPr lang="en-US" sz="1800" b="1" dirty="0">
                <a:effectLst/>
                <a:ea typeface="Calibri" panose="020F0502020204030204" pitchFamily="34" charset="0"/>
                <a:cs typeface="Times New Roman" panose="02020603050405020304" pitchFamily="18" charset="0"/>
              </a:rPr>
              <a:t>Q: Who can apply for a flying site to be an </a:t>
            </a:r>
            <a:r>
              <a:rPr lang="en-US" sz="1800" b="1" dirty="0">
                <a:ea typeface="Calibri" panose="020F0502020204030204" pitchFamily="34" charset="0"/>
                <a:cs typeface="Times New Roman" panose="02020603050405020304" pitchFamily="18" charset="0"/>
              </a:rPr>
              <a:t>FRIA</a:t>
            </a:r>
            <a:r>
              <a:rPr lang="en-US" sz="1800" b="1" dirty="0">
                <a:effectLst/>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A: Those eligible to request establishment of FRIAs include community-based organizations recognized by the Administrator and educational institutions.</a:t>
            </a:r>
          </a:p>
          <a:p>
            <a:pPr marL="0" marR="0" indent="0">
              <a:lnSpc>
                <a:spcPct val="107000"/>
              </a:lnSpc>
              <a:spcBef>
                <a:spcPts val="0"/>
              </a:spcBef>
              <a:spcAft>
                <a:spcPts val="800"/>
              </a:spcAft>
              <a:buNone/>
            </a:pPr>
            <a:br>
              <a:rPr lang="en-US" sz="1800" b="1" dirty="0">
                <a:effectLst/>
                <a:ea typeface="Calibri" panose="020F0502020204030204" pitchFamily="34" charset="0"/>
                <a:cs typeface="Times New Roman" panose="02020603050405020304" pitchFamily="18" charset="0"/>
              </a:rPr>
            </a:br>
            <a:r>
              <a:rPr lang="en-US" sz="1800" b="1" dirty="0">
                <a:effectLst/>
                <a:ea typeface="Calibri" panose="020F0502020204030204" pitchFamily="34" charset="0"/>
                <a:cs typeface="Times New Roman" panose="02020603050405020304" pitchFamily="18" charset="0"/>
              </a:rPr>
              <a:t>Q: How do I apply for my club’s flying site to be an FRIA?</a:t>
            </a:r>
            <a:br>
              <a:rPr lang="en-US" sz="1800" b="1" dirty="0">
                <a:effectLst/>
                <a:ea typeface="Calibri" panose="020F0502020204030204" pitchFamily="34" charset="0"/>
                <a:cs typeface="Times New Roman" panose="02020603050405020304" pitchFamily="18" charset="0"/>
              </a:rPr>
            </a:br>
            <a:br>
              <a:rPr lang="en-US" sz="1800" dirty="0">
                <a:effectLst/>
                <a:ea typeface="Calibri" panose="020F0502020204030204" pitchFamily="34" charset="0"/>
                <a:cs typeface="Times New Roman" panose="02020603050405020304" pitchFamily="18" charset="0"/>
              </a:rPr>
            </a:br>
            <a:r>
              <a:rPr lang="en-US" sz="1800" dirty="0">
                <a:effectLst/>
                <a:ea typeface="Calibri" panose="020F0502020204030204" pitchFamily="34" charset="0"/>
                <a:cs typeface="Times New Roman" panose="02020603050405020304" pitchFamily="18" charset="0"/>
              </a:rPr>
              <a:t>A: The process to apply for FRIA status will not begin until August 26, 2022. Once the details for the application process are released, we will inform our members of next steps. </a:t>
            </a:r>
          </a:p>
          <a:p>
            <a:pPr marL="0" marR="0" indent="0">
              <a:lnSpc>
                <a:spcPct val="107000"/>
              </a:lnSpc>
              <a:spcBef>
                <a:spcPts val="0"/>
              </a:spcBef>
              <a:spcAft>
                <a:spcPts val="800"/>
              </a:spcAft>
              <a:buNone/>
            </a:pPr>
            <a:br>
              <a:rPr lang="en-US" sz="1800" b="1" dirty="0">
                <a:effectLst/>
                <a:ea typeface="Calibri" panose="020F0502020204030204" pitchFamily="34" charset="0"/>
                <a:cs typeface="Times New Roman" panose="02020603050405020304" pitchFamily="18" charset="0"/>
              </a:rPr>
            </a:br>
            <a:r>
              <a:rPr lang="en-US" sz="1800" b="1" dirty="0">
                <a:effectLst/>
                <a:ea typeface="Calibri" panose="020F0502020204030204" pitchFamily="34" charset="0"/>
                <a:cs typeface="Times New Roman" panose="02020603050405020304" pitchFamily="18" charset="0"/>
              </a:rPr>
              <a:t>Q: Will FPV be permitted with the use of a broadcast module at established flying sites?</a:t>
            </a:r>
          </a:p>
          <a:p>
            <a:pPr marL="0" marR="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A: We interpret that FPV will continue to be permitted under any form of remote identification given legislation written in PL 115-254 Sect 349, defining visual line of sight operations.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01168" lvl="1" indent="0">
              <a:buNone/>
            </a:pPr>
            <a:endParaRPr lang="en-US" dirty="0"/>
          </a:p>
        </p:txBody>
      </p:sp>
    </p:spTree>
    <p:extLst>
      <p:ext uri="{BB962C8B-B14F-4D97-AF65-F5344CB8AC3E}">
        <p14:creationId xmlns:p14="http://schemas.microsoft.com/office/powerpoint/2010/main" val="59618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5429BEB-AA78-4B32-B1F5-CB5FE8DACDFC}"/>
              </a:ext>
            </a:extLst>
          </p:cNvPr>
          <p:cNvSpPr txBox="1">
            <a:spLocks/>
          </p:cNvSpPr>
          <p:nvPr/>
        </p:nvSpPr>
        <p:spPr>
          <a:xfrm>
            <a:off x="786413" y="266330"/>
            <a:ext cx="10619173" cy="6072326"/>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marR="0" indent="0">
              <a:lnSpc>
                <a:spcPct val="107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Q: I mostly fly at my AMA club’s chartered flying site. How does this rule impact me?</a:t>
            </a:r>
          </a:p>
          <a:p>
            <a:pPr marL="0" marR="0" indent="0">
              <a:lnSpc>
                <a:spcPct val="107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A: Clubs will be able to apply for their flying site to be recognized by the FAA through AMA. Once the flying site is included in the list of FAA Recognized Identification Areas, members can fly there without needing to meet any additional remote identification requirements.</a:t>
            </a:r>
            <a:br>
              <a:rPr lang="en-US" sz="1600" dirty="0">
                <a:effectLst/>
                <a:ea typeface="Calibri" panose="020F0502020204030204" pitchFamily="34" charset="0"/>
                <a:cs typeface="Times New Roman" panose="02020603050405020304" pitchFamily="18" charset="0"/>
              </a:rPr>
            </a:br>
            <a:endParaRPr lang="en-US" sz="1600" dirty="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Q: I don’t fly at an AMA chartered flying site. How does this rule impact me?</a:t>
            </a:r>
          </a:p>
          <a:p>
            <a:pPr marL="0" marR="0" indent="0">
              <a:lnSpc>
                <a:spcPct val="107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A: Those flying outside of an established flying site can meet the remote identification requirements by flying a Standard Remote ID equipped aircraft or an aircraft equipped with a broadcast module.</a:t>
            </a:r>
            <a:br>
              <a:rPr lang="en-US" sz="1600" dirty="0">
                <a:effectLst/>
                <a:ea typeface="Calibri" panose="020F0502020204030204" pitchFamily="34" charset="0"/>
                <a:cs typeface="Times New Roman" panose="02020603050405020304" pitchFamily="18" charset="0"/>
              </a:rPr>
            </a:br>
            <a:endParaRPr lang="en-US" sz="1600" dirty="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Q: What changes are there to FAA registration?</a:t>
            </a:r>
          </a:p>
          <a:p>
            <a:pPr marL="0" marR="0" indent="0">
              <a:lnSpc>
                <a:spcPct val="107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A: All of the previous registration requirements in the proposed rule were removed in this final rule. You only have to register once every three years for $5, regardless of how many aircraft you own.</a:t>
            </a:r>
            <a:br>
              <a:rPr lang="en-US" sz="1600" dirty="0">
                <a:effectLst/>
                <a:ea typeface="Calibri" panose="020F0502020204030204" pitchFamily="34" charset="0"/>
                <a:cs typeface="Times New Roman" panose="02020603050405020304" pitchFamily="18" charset="0"/>
              </a:rPr>
            </a:br>
            <a:endParaRPr lang="en-US" sz="16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Q: Do control line and free flight operators need to meet remote identification requirements?</a:t>
            </a:r>
          </a:p>
          <a:p>
            <a:pPr marL="0" marR="0" indent="0">
              <a:lnSpc>
                <a:spcPct val="100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A: AMA maintains that control line and free flight do not meet the definition of unmanned aircraft systems. </a:t>
            </a:r>
            <a:br>
              <a:rPr lang="en-US" sz="1600" dirty="0">
                <a:effectLst/>
                <a:ea typeface="Calibri" panose="020F0502020204030204" pitchFamily="34" charset="0"/>
                <a:cs typeface="Times New Roman" panose="02020603050405020304" pitchFamily="18" charset="0"/>
              </a:rPr>
            </a:br>
            <a:endParaRPr lang="en-US" sz="1600" dirty="0">
              <a:effectLst/>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1600" b="1" dirty="0">
                <a:effectLst/>
                <a:ea typeface="Calibri" panose="020F0502020204030204" pitchFamily="34" charset="0"/>
              </a:rPr>
              <a:t>Q: Will my Large Model Aircraft (LMA) need to comply with Remote ID requirements?</a:t>
            </a:r>
            <a:br>
              <a:rPr lang="en-US" sz="1600" b="1" dirty="0">
                <a:effectLst/>
                <a:ea typeface="Calibri" panose="020F0502020204030204" pitchFamily="34" charset="0"/>
              </a:rPr>
            </a:br>
            <a:br>
              <a:rPr lang="en-US" sz="1600" b="1" dirty="0">
                <a:effectLst/>
                <a:ea typeface="Calibri" panose="020F0502020204030204" pitchFamily="34" charset="0"/>
              </a:rPr>
            </a:br>
            <a:r>
              <a:rPr lang="en-US" sz="1600" dirty="0">
                <a:effectLst/>
                <a:ea typeface="Calibri" panose="020F0502020204030204" pitchFamily="34" charset="0"/>
              </a:rPr>
              <a:t>A: Section 349 of Public Law 115-254 requires that LMA weighing over 55 lbs. be operated from fixed flying site locations. This likely means LMA will satisfy Remote ID by operating at a FRIA rather than broadcasting a radio frequency.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01168" lvl="1" indent="0">
              <a:buFont typeface="Calibri" pitchFamily="34" charset="0"/>
              <a:buNone/>
            </a:pPr>
            <a:endParaRPr lang="en-US" dirty="0"/>
          </a:p>
        </p:txBody>
      </p:sp>
    </p:spTree>
    <p:extLst>
      <p:ext uri="{BB962C8B-B14F-4D97-AF65-F5344CB8AC3E}">
        <p14:creationId xmlns:p14="http://schemas.microsoft.com/office/powerpoint/2010/main" val="186366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98C3-1AA9-4FDA-95BF-09FA57C41FC5}"/>
              </a:ext>
            </a:extLst>
          </p:cNvPr>
          <p:cNvSpPr>
            <a:spLocks noGrp="1"/>
          </p:cNvSpPr>
          <p:nvPr>
            <p:ph type="title"/>
          </p:nvPr>
        </p:nvSpPr>
        <p:spPr>
          <a:xfrm>
            <a:off x="643464" y="1040860"/>
            <a:ext cx="3517567" cy="1411481"/>
          </a:xfrm>
        </p:spPr>
        <p:txBody>
          <a:bodyPr anchor="b">
            <a:normAutofit/>
          </a:bodyPr>
          <a:lstStyle/>
          <a:p>
            <a:r>
              <a:rPr lang="en-US" dirty="0"/>
              <a:t>Three Ways to Comply</a:t>
            </a:r>
          </a:p>
        </p:txBody>
      </p:sp>
      <p:pic>
        <p:nvPicPr>
          <p:cNvPr id="16" name="Picture 15" descr="Logo&#10;&#10;Description automatically generated">
            <a:extLst>
              <a:ext uri="{FF2B5EF4-FFF2-40B4-BE49-F238E27FC236}">
                <a16:creationId xmlns:a16="http://schemas.microsoft.com/office/drawing/2014/main" id="{29BA6F75-1E78-4A3A-B271-C5627ECBB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5777" y="812799"/>
            <a:ext cx="5294757" cy="5294757"/>
          </a:xfrm>
          <a:prstGeom prst="rect">
            <a:avLst/>
          </a:prstGeom>
          <a:noFill/>
        </p:spPr>
      </p:pic>
      <p:sp>
        <p:nvSpPr>
          <p:cNvPr id="3" name="Content Placeholder 2">
            <a:extLst>
              <a:ext uri="{FF2B5EF4-FFF2-40B4-BE49-F238E27FC236}">
                <a16:creationId xmlns:a16="http://schemas.microsoft.com/office/drawing/2014/main" id="{3D024FFC-2C6F-424D-B9C6-FEC0DD95A639}"/>
              </a:ext>
            </a:extLst>
          </p:cNvPr>
          <p:cNvSpPr>
            <a:spLocks noGrp="1"/>
          </p:cNvSpPr>
          <p:nvPr>
            <p:ph type="body" sz="half" idx="2"/>
          </p:nvPr>
        </p:nvSpPr>
        <p:spPr>
          <a:xfrm>
            <a:off x="643463" y="3150054"/>
            <a:ext cx="3517567" cy="3064505"/>
          </a:xfrm>
        </p:spPr>
        <p:txBody>
          <a:bodyPr>
            <a:normAutofit/>
          </a:bodyPr>
          <a:lstStyle/>
          <a:p>
            <a:r>
              <a:rPr lang="en-US" dirty="0">
                <a:effectLst/>
              </a:rPr>
              <a:t>The passing of the Final Rule on Remote Identification of Unmanned Aircraft brings some changes to the model aircraft community and how we fly in the </a:t>
            </a:r>
            <a:r>
              <a:rPr lang="en-US" dirty="0"/>
              <a:t>n</a:t>
            </a:r>
            <a:r>
              <a:rPr lang="en-US" dirty="0">
                <a:effectLst/>
              </a:rPr>
              <a:t>ational airspace. </a:t>
            </a:r>
            <a:r>
              <a:rPr lang="en-US" dirty="0"/>
              <a:t>There are three ways to comply with the new rule, outlined in the following slides.</a:t>
            </a:r>
          </a:p>
        </p:txBody>
      </p:sp>
    </p:spTree>
    <p:extLst>
      <p:ext uri="{BB962C8B-B14F-4D97-AF65-F5344CB8AC3E}">
        <p14:creationId xmlns:p14="http://schemas.microsoft.com/office/powerpoint/2010/main" val="298299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D8AD-D1BC-40EB-9CFE-ADB464BD48CA}"/>
              </a:ext>
            </a:extLst>
          </p:cNvPr>
          <p:cNvSpPr>
            <a:spLocks noGrp="1"/>
          </p:cNvSpPr>
          <p:nvPr>
            <p:ph type="title"/>
          </p:nvPr>
        </p:nvSpPr>
        <p:spPr>
          <a:xfrm>
            <a:off x="1097280" y="286603"/>
            <a:ext cx="10058400" cy="1450757"/>
          </a:xfrm>
        </p:spPr>
        <p:txBody>
          <a:bodyPr anchor="b">
            <a:normAutofit/>
          </a:bodyPr>
          <a:lstStyle/>
          <a:p>
            <a:r>
              <a:rPr lang="en-US" sz="4400" dirty="0"/>
              <a:t>Standard Remote ID</a:t>
            </a:r>
          </a:p>
        </p:txBody>
      </p:sp>
      <p:sp>
        <p:nvSpPr>
          <p:cNvPr id="3" name="Content Placeholder 2">
            <a:extLst>
              <a:ext uri="{FF2B5EF4-FFF2-40B4-BE49-F238E27FC236}">
                <a16:creationId xmlns:a16="http://schemas.microsoft.com/office/drawing/2014/main" id="{63BFEB0E-37A6-4C4C-946B-96B7C79B66D6}"/>
              </a:ext>
            </a:extLst>
          </p:cNvPr>
          <p:cNvSpPr>
            <a:spLocks noGrp="1"/>
          </p:cNvSpPr>
          <p:nvPr>
            <p:ph sz="half" idx="1"/>
          </p:nvPr>
        </p:nvSpPr>
        <p:spPr>
          <a:xfrm>
            <a:off x="1097280" y="2120900"/>
            <a:ext cx="4867685" cy="3748193"/>
          </a:xfrm>
        </p:spPr>
        <p:txBody>
          <a:bodyPr>
            <a:normAutofit/>
          </a:bodyPr>
          <a:lstStyle/>
          <a:p>
            <a:pPr>
              <a:lnSpc>
                <a:spcPct val="90000"/>
              </a:lnSpc>
            </a:pPr>
            <a:r>
              <a:rPr lang="en-US" b="1" dirty="0"/>
              <a:t>1</a:t>
            </a:r>
            <a:r>
              <a:rPr lang="en-US" dirty="0"/>
              <a:t>. </a:t>
            </a:r>
            <a:r>
              <a:rPr lang="en-US" b="1" dirty="0"/>
              <a:t>Identify both the UAS and control station</a:t>
            </a:r>
            <a:br>
              <a:rPr lang="en-US" b="1" dirty="0"/>
            </a:br>
            <a:endParaRPr lang="en-US" b="1" dirty="0"/>
          </a:p>
          <a:p>
            <a:pPr lvl="1">
              <a:lnSpc>
                <a:spcPct val="110000"/>
              </a:lnSpc>
              <a:spcBef>
                <a:spcPts val="0"/>
              </a:spcBef>
              <a:spcAft>
                <a:spcPts val="0"/>
              </a:spcAft>
              <a:buFont typeface="Wingdings" panose="05000000000000000000" pitchFamily="2" charset="2"/>
              <a:buChar char="§"/>
            </a:pPr>
            <a:r>
              <a:rPr lang="en-US" sz="1900" dirty="0">
                <a:effectLst/>
              </a:rPr>
              <a:t>Broadcast equipment </a:t>
            </a:r>
            <a:r>
              <a:rPr lang="en-US" sz="1900" dirty="0"/>
              <a:t>will be </a:t>
            </a:r>
            <a:r>
              <a:rPr lang="en-US" sz="1900" dirty="0">
                <a:effectLst/>
              </a:rPr>
              <a:t>built into UAS at a manufacturer level, but likely will not apply to ARFs or kits.  </a:t>
            </a:r>
          </a:p>
          <a:p>
            <a:pPr lvl="1">
              <a:lnSpc>
                <a:spcPct val="110000"/>
              </a:lnSpc>
              <a:spcBef>
                <a:spcPts val="0"/>
              </a:spcBef>
              <a:spcAft>
                <a:spcPts val="0"/>
              </a:spcAft>
              <a:buFont typeface="Wingdings" panose="05000000000000000000" pitchFamily="2" charset="2"/>
              <a:buChar char="§"/>
            </a:pPr>
            <a:r>
              <a:rPr lang="en-US" sz="1900" dirty="0">
                <a:effectLst/>
              </a:rPr>
              <a:t>Requires radio frequency spectrum to broadcast location, altitude, ID, emergency status, etc. for both UA and control station.</a:t>
            </a:r>
          </a:p>
          <a:p>
            <a:pPr lvl="1">
              <a:lnSpc>
                <a:spcPct val="110000"/>
              </a:lnSpc>
              <a:spcBef>
                <a:spcPts val="0"/>
              </a:spcBef>
              <a:spcAft>
                <a:spcPts val="0"/>
              </a:spcAft>
              <a:buFont typeface="Wingdings" panose="05000000000000000000" pitchFamily="2" charset="2"/>
              <a:buChar char="§"/>
            </a:pPr>
            <a:r>
              <a:rPr lang="en-US" sz="1900" dirty="0">
                <a:effectLst/>
              </a:rPr>
              <a:t>UAS designed not to take off if not broadcasting signal.</a:t>
            </a:r>
          </a:p>
        </p:txBody>
      </p:sp>
      <p:pic>
        <p:nvPicPr>
          <p:cNvPr id="4" name="Picture 3">
            <a:extLst>
              <a:ext uri="{FF2B5EF4-FFF2-40B4-BE49-F238E27FC236}">
                <a16:creationId xmlns:a16="http://schemas.microsoft.com/office/drawing/2014/main" id="{93912C0F-BA2A-49ED-A820-D2143EBE0F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1043" y="2390145"/>
            <a:ext cx="5500315" cy="3478948"/>
          </a:xfrm>
          <a:prstGeom prst="rect">
            <a:avLst/>
          </a:prstGeom>
          <a:noFill/>
        </p:spPr>
      </p:pic>
      <p:pic>
        <p:nvPicPr>
          <p:cNvPr id="5" name="Picture 4">
            <a:extLst>
              <a:ext uri="{FF2B5EF4-FFF2-40B4-BE49-F238E27FC236}">
                <a16:creationId xmlns:a16="http://schemas.microsoft.com/office/drawing/2014/main" id="{331D5B3E-1CDF-41AE-9794-584BBB649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4965" y="3743398"/>
            <a:ext cx="3542927" cy="2240226"/>
          </a:xfrm>
          <a:prstGeom prst="rect">
            <a:avLst/>
          </a:prstGeom>
        </p:spPr>
      </p:pic>
    </p:spTree>
    <p:extLst>
      <p:ext uri="{BB962C8B-B14F-4D97-AF65-F5344CB8AC3E}">
        <p14:creationId xmlns:p14="http://schemas.microsoft.com/office/powerpoint/2010/main" val="385763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36F3A09-E67E-4864-9EA9-E9F130E2D38A}"/>
              </a:ext>
            </a:extLst>
          </p:cNvPr>
          <p:cNvSpPr>
            <a:spLocks noGrp="1"/>
          </p:cNvSpPr>
          <p:nvPr>
            <p:ph type="title"/>
          </p:nvPr>
        </p:nvSpPr>
        <p:spPr>
          <a:xfrm>
            <a:off x="1097280" y="286603"/>
            <a:ext cx="10058400" cy="1450757"/>
          </a:xfrm>
        </p:spPr>
        <p:txBody>
          <a:bodyPr/>
          <a:lstStyle/>
          <a:p>
            <a:r>
              <a:rPr lang="en-US" dirty="0"/>
              <a:t>Broadcast Modules</a:t>
            </a:r>
          </a:p>
        </p:txBody>
      </p:sp>
      <p:pic>
        <p:nvPicPr>
          <p:cNvPr id="8" name="Picture 7" descr="Diagram&#10;&#10;Description automatically generated">
            <a:extLst>
              <a:ext uri="{FF2B5EF4-FFF2-40B4-BE49-F238E27FC236}">
                <a16:creationId xmlns:a16="http://schemas.microsoft.com/office/drawing/2014/main" id="{39155EB8-43BB-44B4-AF42-E8D5136145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2127502"/>
            <a:ext cx="4639736" cy="3734988"/>
          </a:xfrm>
          <a:prstGeom prst="rect">
            <a:avLst/>
          </a:prstGeom>
          <a:noFill/>
        </p:spPr>
      </p:pic>
      <p:sp>
        <p:nvSpPr>
          <p:cNvPr id="3" name="Content Placeholder 2">
            <a:extLst>
              <a:ext uri="{FF2B5EF4-FFF2-40B4-BE49-F238E27FC236}">
                <a16:creationId xmlns:a16="http://schemas.microsoft.com/office/drawing/2014/main" id="{63BFEB0E-37A6-4C4C-946B-96B7C79B66D6}"/>
              </a:ext>
            </a:extLst>
          </p:cNvPr>
          <p:cNvSpPr>
            <a:spLocks noGrp="1"/>
          </p:cNvSpPr>
          <p:nvPr>
            <p:ph sz="half" idx="2"/>
          </p:nvPr>
        </p:nvSpPr>
        <p:spPr>
          <a:xfrm>
            <a:off x="6515944" y="2120900"/>
            <a:ext cx="4714308" cy="3748194"/>
          </a:xfrm>
        </p:spPr>
        <p:txBody>
          <a:bodyPr>
            <a:normAutofit/>
          </a:bodyPr>
          <a:lstStyle/>
          <a:p>
            <a:pPr marR="0" lvl="0">
              <a:lnSpc>
                <a:spcPct val="90000"/>
              </a:lnSpc>
              <a:spcBef>
                <a:spcPts val="0"/>
              </a:spcBef>
              <a:spcAft>
                <a:spcPts val="0"/>
              </a:spcAft>
            </a:pPr>
            <a:r>
              <a:rPr lang="en-US" b="1" dirty="0">
                <a:effectLst/>
              </a:rPr>
              <a:t>2. Identify line-of-sight UAS operations</a:t>
            </a:r>
            <a:br>
              <a:rPr lang="en-US" b="1" dirty="0">
                <a:effectLst/>
              </a:rPr>
            </a:br>
            <a:endParaRPr lang="en-US" b="1" dirty="0">
              <a:effectLst/>
            </a:endParaRPr>
          </a:p>
          <a:p>
            <a:pPr lvl="1">
              <a:lnSpc>
                <a:spcPct val="90000"/>
              </a:lnSpc>
              <a:spcBef>
                <a:spcPts val="0"/>
              </a:spcBef>
              <a:spcAft>
                <a:spcPts val="0"/>
              </a:spcAft>
              <a:buFont typeface="Wingdings" panose="05000000000000000000" pitchFamily="2" charset="2"/>
              <a:buChar char="§"/>
            </a:pPr>
            <a:r>
              <a:rPr lang="en-US" sz="1900" dirty="0">
                <a:effectLst/>
              </a:rPr>
              <a:t>Module option allows for older (non-standard) UAS. </a:t>
            </a:r>
          </a:p>
          <a:p>
            <a:pPr lvl="1">
              <a:lnSpc>
                <a:spcPct val="90000"/>
              </a:lnSpc>
              <a:spcBef>
                <a:spcPts val="0"/>
              </a:spcBef>
              <a:spcAft>
                <a:spcPts val="0"/>
              </a:spcAft>
              <a:buFont typeface="Wingdings" panose="05000000000000000000" pitchFamily="2" charset="2"/>
              <a:buChar char="§"/>
            </a:pPr>
            <a:r>
              <a:rPr lang="en-US" sz="1900" dirty="0">
                <a:effectLst/>
              </a:rPr>
              <a:t>Sends same signal as standard, except no emergency status and no control station information.  </a:t>
            </a:r>
          </a:p>
          <a:p>
            <a:pPr lvl="1">
              <a:lnSpc>
                <a:spcPct val="90000"/>
              </a:lnSpc>
              <a:spcBef>
                <a:spcPts val="0"/>
              </a:spcBef>
              <a:spcAft>
                <a:spcPts val="0"/>
              </a:spcAft>
              <a:buFont typeface="Wingdings" panose="05000000000000000000" pitchFamily="2" charset="2"/>
              <a:buChar char="§"/>
            </a:pPr>
            <a:r>
              <a:rPr lang="en-US" sz="1900" dirty="0">
                <a:effectLst/>
              </a:rPr>
              <a:t>The information broadcast will be UA take off location and altitude. Module also needs to signal if not working properly.  </a:t>
            </a:r>
          </a:p>
          <a:p>
            <a:pPr lvl="1">
              <a:lnSpc>
                <a:spcPct val="90000"/>
              </a:lnSpc>
              <a:spcBef>
                <a:spcPts val="0"/>
              </a:spcBef>
              <a:spcAft>
                <a:spcPts val="0"/>
              </a:spcAft>
              <a:buFont typeface="Wingdings" panose="05000000000000000000" pitchFamily="2" charset="2"/>
              <a:buChar char="§"/>
            </a:pPr>
            <a:r>
              <a:rPr lang="en-US" sz="1900" dirty="0">
                <a:effectLst/>
              </a:rPr>
              <a:t>FAA anticipates modules to cost $20-$50.</a:t>
            </a:r>
          </a:p>
          <a:p>
            <a:pPr lvl="1">
              <a:lnSpc>
                <a:spcPct val="90000"/>
              </a:lnSpc>
              <a:spcBef>
                <a:spcPts val="0"/>
              </a:spcBef>
              <a:spcAft>
                <a:spcPts val="800"/>
              </a:spcAft>
              <a:buFont typeface="Wingdings" panose="05000000000000000000" pitchFamily="2" charset="2"/>
              <a:buChar char="§"/>
            </a:pPr>
            <a:r>
              <a:rPr lang="en-US" sz="1900" dirty="0">
                <a:effectLst/>
              </a:rPr>
              <a:t>Visual-line-of-sight operations only.</a:t>
            </a:r>
          </a:p>
          <a:p>
            <a:pPr lvl="1">
              <a:lnSpc>
                <a:spcPct val="90000"/>
              </a:lnSpc>
            </a:pPr>
            <a:endParaRPr lang="en-US" sz="1900" dirty="0"/>
          </a:p>
        </p:txBody>
      </p:sp>
    </p:spTree>
    <p:extLst>
      <p:ext uri="{BB962C8B-B14F-4D97-AF65-F5344CB8AC3E}">
        <p14:creationId xmlns:p14="http://schemas.microsoft.com/office/powerpoint/2010/main" val="427666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7AD3ADC-945E-4438-9EA8-FE7F878178F2}"/>
              </a:ext>
            </a:extLst>
          </p:cNvPr>
          <p:cNvSpPr>
            <a:spLocks noGrp="1"/>
          </p:cNvSpPr>
          <p:nvPr>
            <p:ph type="title"/>
          </p:nvPr>
        </p:nvSpPr>
        <p:spPr>
          <a:xfrm>
            <a:off x="1097280" y="286603"/>
            <a:ext cx="10058400" cy="1450757"/>
          </a:xfrm>
        </p:spPr>
        <p:txBody>
          <a:bodyPr>
            <a:normAutofit/>
          </a:bodyPr>
          <a:lstStyle/>
          <a:p>
            <a:r>
              <a:rPr lang="en-US" sz="4400" dirty="0"/>
              <a:t>FAA Recognized Identification Areas</a:t>
            </a:r>
          </a:p>
        </p:txBody>
      </p:sp>
      <p:sp>
        <p:nvSpPr>
          <p:cNvPr id="3" name="Content Placeholder 2">
            <a:extLst>
              <a:ext uri="{FF2B5EF4-FFF2-40B4-BE49-F238E27FC236}">
                <a16:creationId xmlns:a16="http://schemas.microsoft.com/office/drawing/2014/main" id="{63BFEB0E-37A6-4C4C-946B-96B7C79B66D6}"/>
              </a:ext>
            </a:extLst>
          </p:cNvPr>
          <p:cNvSpPr>
            <a:spLocks noGrp="1"/>
          </p:cNvSpPr>
          <p:nvPr>
            <p:ph sz="half" idx="1"/>
          </p:nvPr>
        </p:nvSpPr>
        <p:spPr>
          <a:xfrm>
            <a:off x="1097280" y="2120900"/>
            <a:ext cx="4639736" cy="3748193"/>
          </a:xfrm>
        </p:spPr>
        <p:txBody>
          <a:bodyPr>
            <a:normAutofit/>
          </a:bodyPr>
          <a:lstStyle/>
          <a:p>
            <a:pPr marL="0" indent="0">
              <a:spcBef>
                <a:spcPts val="0"/>
              </a:spcBef>
              <a:spcAft>
                <a:spcPts val="0"/>
              </a:spcAft>
              <a:buNone/>
            </a:pPr>
            <a:r>
              <a:rPr lang="en-US" b="1" dirty="0">
                <a:effectLst/>
              </a:rPr>
              <a:t>3. </a:t>
            </a:r>
            <a:r>
              <a:rPr lang="en-US" b="1" dirty="0"/>
              <a:t>Identify Community-Based Organization (CBO) locations with line-of-sight UAS operations</a:t>
            </a:r>
          </a:p>
          <a:p>
            <a:pPr marL="0" marR="0" lvl="0" indent="0">
              <a:spcBef>
                <a:spcPts val="0"/>
              </a:spcBef>
              <a:spcAft>
                <a:spcPts val="0"/>
              </a:spcAft>
              <a:buNone/>
            </a:pPr>
            <a:r>
              <a:rPr lang="en-US" dirty="0">
                <a:effectLst/>
              </a:rPr>
              <a:t> </a:t>
            </a:r>
          </a:p>
          <a:p>
            <a:pPr lvl="1">
              <a:spcBef>
                <a:spcPts val="0"/>
              </a:spcBef>
              <a:spcAft>
                <a:spcPts val="0"/>
              </a:spcAft>
              <a:buFont typeface="Wingdings" panose="05000000000000000000" pitchFamily="2" charset="2"/>
              <a:buChar char="§"/>
            </a:pPr>
            <a:r>
              <a:rPr lang="en-US" sz="1900" dirty="0">
                <a:effectLst/>
              </a:rPr>
              <a:t>Valid for 48 months and renewal/changeable forever. </a:t>
            </a:r>
          </a:p>
          <a:p>
            <a:pPr lvl="1">
              <a:spcBef>
                <a:spcPts val="0"/>
              </a:spcBef>
              <a:spcAft>
                <a:spcPts val="0"/>
              </a:spcAft>
              <a:buFont typeface="Wingdings" panose="05000000000000000000" pitchFamily="2" charset="2"/>
              <a:buChar char="§"/>
            </a:pPr>
            <a:r>
              <a:rPr lang="en-US" sz="1900" dirty="0">
                <a:effectLst/>
              </a:rPr>
              <a:t>Requires site be under the umbrella of a CBO or educational institute.</a:t>
            </a:r>
          </a:p>
          <a:p>
            <a:pPr lvl="1">
              <a:spcBef>
                <a:spcPts val="0"/>
              </a:spcBef>
              <a:spcAft>
                <a:spcPts val="800"/>
              </a:spcAft>
              <a:buFont typeface="Wingdings" panose="05000000000000000000" pitchFamily="2" charset="2"/>
              <a:buChar char="§"/>
            </a:pPr>
            <a:r>
              <a:rPr lang="en-US" sz="1900" dirty="0">
                <a:effectLst/>
              </a:rPr>
              <a:t>Visual line of sight operations only.</a:t>
            </a:r>
          </a:p>
        </p:txBody>
      </p:sp>
      <p:pic>
        <p:nvPicPr>
          <p:cNvPr id="6" name="Picture 5" descr="Shape, arrow&#10;&#10;Description automatically generated">
            <a:extLst>
              <a:ext uri="{FF2B5EF4-FFF2-40B4-BE49-F238E27FC236}">
                <a16:creationId xmlns:a16="http://schemas.microsoft.com/office/drawing/2014/main" id="{3EDF3447-A590-42E0-BACD-782D969626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1043" y="2120900"/>
            <a:ext cx="4529538" cy="3748194"/>
          </a:xfrm>
          <a:prstGeom prst="rect">
            <a:avLst/>
          </a:prstGeom>
          <a:noFill/>
        </p:spPr>
      </p:pic>
    </p:spTree>
    <p:extLst>
      <p:ext uri="{BB962C8B-B14F-4D97-AF65-F5344CB8AC3E}">
        <p14:creationId xmlns:p14="http://schemas.microsoft.com/office/powerpoint/2010/main" val="170871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09DBE-C5F9-423E-BECC-495AA70D402D}"/>
              </a:ext>
            </a:extLst>
          </p:cNvPr>
          <p:cNvSpPr>
            <a:spLocks noGrp="1"/>
          </p:cNvSpPr>
          <p:nvPr>
            <p:ph type="title"/>
          </p:nvPr>
        </p:nvSpPr>
        <p:spPr>
          <a:xfrm>
            <a:off x="625710" y="812799"/>
            <a:ext cx="3517567" cy="1744016"/>
          </a:xfrm>
        </p:spPr>
        <p:txBody>
          <a:bodyPr/>
          <a:lstStyle/>
          <a:p>
            <a:r>
              <a:rPr lang="en-US" dirty="0"/>
              <a:t>FAA Registration Requirement</a:t>
            </a:r>
          </a:p>
        </p:txBody>
      </p:sp>
      <p:sp>
        <p:nvSpPr>
          <p:cNvPr id="3" name="Content Placeholder 2">
            <a:extLst>
              <a:ext uri="{FF2B5EF4-FFF2-40B4-BE49-F238E27FC236}">
                <a16:creationId xmlns:a16="http://schemas.microsoft.com/office/drawing/2014/main" id="{ED292FF5-0550-4788-8825-E36F0B0C3E40}"/>
              </a:ext>
            </a:extLst>
          </p:cNvPr>
          <p:cNvSpPr>
            <a:spLocks noGrp="1"/>
          </p:cNvSpPr>
          <p:nvPr>
            <p:ph idx="1"/>
          </p:nvPr>
        </p:nvSpPr>
        <p:spPr/>
        <p:txBody>
          <a:bodyPr>
            <a:normAutofit/>
          </a:bodyPr>
          <a:lstStyle/>
          <a:p>
            <a:r>
              <a:rPr lang="en-US" sz="2000" dirty="0"/>
              <a:t>To register your aircraft, visit </a:t>
            </a:r>
            <a:r>
              <a:rPr lang="en-US" sz="2000" dirty="0">
                <a:hlinkClick r:id="rId2"/>
              </a:rPr>
              <a:t>faadronezone.faa.gov</a:t>
            </a:r>
            <a:r>
              <a:rPr lang="en-US" sz="2000" dirty="0"/>
              <a:t>. </a:t>
            </a:r>
            <a:r>
              <a:rPr lang="en-US" sz="2000" b="1" dirty="0"/>
              <a:t>This is the only legitimate website to register your aircraft at.</a:t>
            </a:r>
            <a:r>
              <a:rPr lang="en-US" sz="2000" dirty="0"/>
              <a:t> All other websites are scam websites. </a:t>
            </a:r>
          </a:p>
          <a:p>
            <a:r>
              <a:rPr lang="en-US" sz="2000" dirty="0"/>
              <a:t>For assistance in registering your aircraft, AMA has provided a step-by-step walkthrough </a:t>
            </a:r>
            <a:r>
              <a:rPr lang="en-US" sz="2000" dirty="0">
                <a:hlinkClick r:id="rId3"/>
              </a:rPr>
              <a:t>here</a:t>
            </a:r>
            <a:r>
              <a:rPr lang="en-US" sz="2000" dirty="0"/>
              <a:t>, and a video walkthrough </a:t>
            </a:r>
            <a:r>
              <a:rPr lang="en-US" sz="2000" dirty="0">
                <a:hlinkClick r:id="rId4"/>
              </a:rPr>
              <a:t>here</a:t>
            </a:r>
            <a:r>
              <a:rPr lang="en-US" sz="2000" dirty="0"/>
              <a:t>.</a:t>
            </a:r>
          </a:p>
        </p:txBody>
      </p:sp>
      <p:sp>
        <p:nvSpPr>
          <p:cNvPr id="4" name="Content Placeholder 3">
            <a:extLst>
              <a:ext uri="{FF2B5EF4-FFF2-40B4-BE49-F238E27FC236}">
                <a16:creationId xmlns:a16="http://schemas.microsoft.com/office/drawing/2014/main" id="{0F171B36-727B-4168-8298-2FB1239DD16C}"/>
              </a:ext>
            </a:extLst>
          </p:cNvPr>
          <p:cNvSpPr>
            <a:spLocks noGrp="1"/>
          </p:cNvSpPr>
          <p:nvPr>
            <p:ph type="body" sz="half" idx="2"/>
          </p:nvPr>
        </p:nvSpPr>
        <p:spPr>
          <a:xfrm>
            <a:off x="485619" y="3202637"/>
            <a:ext cx="3517567" cy="3064505"/>
          </a:xfrm>
        </p:spPr>
        <p:txBody>
          <a:bodyPr>
            <a:normAutofit fontScale="92500" lnSpcReduction="20000"/>
          </a:bodyPr>
          <a:lstStyle/>
          <a:p>
            <a:pPr marL="635508" lvl="1" indent="-342900">
              <a:lnSpc>
                <a:spcPct val="107000"/>
              </a:lnSpc>
              <a:spcBef>
                <a:spcPts val="0"/>
              </a:spcBef>
              <a:spcAft>
                <a:spcPts val="0"/>
              </a:spcAft>
              <a:buFont typeface="Wingdings" panose="05000000000000000000" pitchFamily="2" charset="2"/>
              <a:buChar char="§"/>
            </a:pPr>
            <a:r>
              <a:rPr lang="en-US" sz="2000" dirty="0">
                <a:solidFill>
                  <a:schemeClr val="bg1">
                    <a:lumMod val="85000"/>
                  </a:schemeClr>
                </a:solidFill>
                <a:effectLst/>
                <a:ea typeface="Calibri" panose="020F0502020204030204" pitchFamily="34" charset="0"/>
                <a:cs typeface="Times New Roman" panose="02020603050405020304" pitchFamily="18" charset="0"/>
              </a:rPr>
              <a:t>Registration will remain per individual at the cost of </a:t>
            </a:r>
            <a:r>
              <a:rPr lang="en-US" sz="2000" b="1" dirty="0">
                <a:solidFill>
                  <a:schemeClr val="bg1">
                    <a:lumMod val="85000"/>
                  </a:schemeClr>
                </a:solidFill>
                <a:effectLst/>
                <a:ea typeface="Calibri" panose="020F0502020204030204" pitchFamily="34" charset="0"/>
                <a:cs typeface="Times New Roman" panose="02020603050405020304" pitchFamily="18" charset="0"/>
              </a:rPr>
              <a:t>$5</a:t>
            </a:r>
            <a:r>
              <a:rPr lang="en-US" sz="2000" dirty="0">
                <a:solidFill>
                  <a:schemeClr val="bg1">
                    <a:lumMod val="85000"/>
                  </a:schemeClr>
                </a:solidFill>
                <a:effectLst/>
                <a:ea typeface="Calibri" panose="020F0502020204030204" pitchFamily="34" charset="0"/>
                <a:cs typeface="Times New Roman" panose="02020603050405020304" pitchFamily="18" charset="0"/>
              </a:rPr>
              <a:t> every three years.</a:t>
            </a:r>
          </a:p>
          <a:p>
            <a:pPr marL="635508" lvl="1" indent="-342900">
              <a:lnSpc>
                <a:spcPct val="107000"/>
              </a:lnSpc>
              <a:spcBef>
                <a:spcPts val="0"/>
              </a:spcBef>
              <a:spcAft>
                <a:spcPts val="0"/>
              </a:spcAft>
              <a:buFont typeface="Wingdings" panose="05000000000000000000" pitchFamily="2" charset="2"/>
              <a:buChar char="§"/>
            </a:pPr>
            <a:r>
              <a:rPr lang="en-US" sz="2000" dirty="0">
                <a:solidFill>
                  <a:schemeClr val="bg1">
                    <a:lumMod val="85000"/>
                  </a:schemeClr>
                </a:solidFill>
                <a:effectLst/>
                <a:ea typeface="Calibri" panose="020F0502020204030204" pitchFamily="34" charset="0"/>
                <a:cs typeface="Times New Roman" panose="02020603050405020304" pitchFamily="18" charset="0"/>
              </a:rPr>
              <a:t>Standard Remote ID registration must include serial numbers of all aircraft so equipped.</a:t>
            </a:r>
          </a:p>
          <a:p>
            <a:pPr marL="635508" lvl="1" indent="-342900">
              <a:lnSpc>
                <a:spcPct val="107000"/>
              </a:lnSpc>
              <a:spcBef>
                <a:spcPts val="0"/>
              </a:spcBef>
              <a:spcAft>
                <a:spcPts val="0"/>
              </a:spcAft>
              <a:buFont typeface="Wingdings" panose="05000000000000000000" pitchFamily="2" charset="2"/>
              <a:buChar char="§"/>
            </a:pPr>
            <a:r>
              <a:rPr lang="en-US" sz="2000" dirty="0">
                <a:solidFill>
                  <a:schemeClr val="bg1">
                    <a:lumMod val="85000"/>
                  </a:schemeClr>
                </a:solidFill>
                <a:effectLst/>
                <a:ea typeface="Calibri" panose="020F0502020204030204" pitchFamily="34" charset="0"/>
                <a:cs typeface="Times New Roman" panose="02020603050405020304" pitchFamily="18" charset="0"/>
              </a:rPr>
              <a:t>Broadcast module registration must include serial number of broadcast module.</a:t>
            </a:r>
          </a:p>
          <a:p>
            <a:pPr marL="292608" lvl="1">
              <a:lnSpc>
                <a:spcPct val="107000"/>
              </a:lnSpc>
              <a:spcBef>
                <a:spcPts val="0"/>
              </a:spcBef>
              <a:spcAft>
                <a:spcPts val="800"/>
              </a:spcAft>
            </a:pPr>
            <a:endParaRPr lang="en-US" sz="2000" dirty="0">
              <a:solidFill>
                <a:schemeClr val="bg1">
                  <a:lumMod val="85000"/>
                </a:schemeClr>
              </a:solidFill>
              <a:effectLst/>
              <a:ea typeface="Calibri" panose="020F0502020204030204" pitchFamily="34" charset="0"/>
              <a:cs typeface="Times New Roman" panose="02020603050405020304" pitchFamily="18" charset="0"/>
            </a:endParaRPr>
          </a:p>
          <a:p>
            <a:endParaRPr lang="en-US" dirty="0"/>
          </a:p>
        </p:txBody>
      </p:sp>
      <p:pic>
        <p:nvPicPr>
          <p:cNvPr id="10" name="Picture 9" descr="A screenshot of an airplane&#10;&#10;Description automatically generated with medium confidence">
            <a:hlinkClick r:id="rId2"/>
            <a:extLst>
              <a:ext uri="{FF2B5EF4-FFF2-40B4-BE49-F238E27FC236}">
                <a16:creationId xmlns:a16="http://schemas.microsoft.com/office/drawing/2014/main" id="{9B7F754B-958C-4418-8814-C5128F9D75EB}"/>
              </a:ext>
            </a:extLst>
          </p:cNvPr>
          <p:cNvPicPr>
            <a:picLocks noChangeAspect="1"/>
          </p:cNvPicPr>
          <p:nvPr/>
        </p:nvPicPr>
        <p:blipFill rotWithShape="1">
          <a:blip r:embed="rId5">
            <a:extLst>
              <a:ext uri="{28A0092B-C50C-407E-A947-70E740481C1C}">
                <a14:useLocalDpi xmlns:a14="http://schemas.microsoft.com/office/drawing/2010/main" val="0"/>
              </a:ext>
            </a:extLst>
          </a:blip>
          <a:srcRect l="8884" t="11853" r="9854" b="20129"/>
          <a:stretch/>
        </p:blipFill>
        <p:spPr>
          <a:xfrm>
            <a:off x="5264458" y="3429000"/>
            <a:ext cx="6533965" cy="3076377"/>
          </a:xfrm>
          <a:prstGeom prst="rect">
            <a:avLst/>
          </a:prstGeom>
        </p:spPr>
      </p:pic>
    </p:spTree>
    <p:extLst>
      <p:ext uri="{BB962C8B-B14F-4D97-AF65-F5344CB8AC3E}">
        <p14:creationId xmlns:p14="http://schemas.microsoft.com/office/powerpoint/2010/main" val="26978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452D9C49-E6CA-4A99-A8F8-CD2073462D7A}"/>
              </a:ext>
            </a:extLst>
          </p:cNvPr>
          <p:cNvSpPr>
            <a:spLocks noGrp="1"/>
          </p:cNvSpPr>
          <p:nvPr>
            <p:ph type="title"/>
          </p:nvPr>
        </p:nvSpPr>
        <p:spPr/>
        <p:txBody>
          <a:bodyPr/>
          <a:lstStyle/>
          <a:p>
            <a:r>
              <a:rPr lang="en-US" dirty="0"/>
              <a:t>Events &amp; Home Builds</a:t>
            </a:r>
          </a:p>
        </p:txBody>
      </p:sp>
      <p:sp>
        <p:nvSpPr>
          <p:cNvPr id="4" name="Content Placeholder 3">
            <a:extLst>
              <a:ext uri="{FF2B5EF4-FFF2-40B4-BE49-F238E27FC236}">
                <a16:creationId xmlns:a16="http://schemas.microsoft.com/office/drawing/2014/main" id="{1E97E087-A149-45CF-ACD1-560447293B76}"/>
              </a:ext>
            </a:extLst>
          </p:cNvPr>
          <p:cNvSpPr>
            <a:spLocks noGrp="1"/>
          </p:cNvSpPr>
          <p:nvPr>
            <p:ph sz="half" idx="1"/>
          </p:nvPr>
        </p:nvSpPr>
        <p:spPr>
          <a:xfrm>
            <a:off x="1097280" y="2232272"/>
            <a:ext cx="4639736" cy="3748193"/>
          </a:xfrm>
        </p:spPr>
        <p:txBody>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78358" lvl="1" indent="-285750">
              <a:lnSpc>
                <a:spcPct val="107000"/>
              </a:lnSpc>
              <a:spcBef>
                <a:spcPts val="0"/>
              </a:spcBef>
              <a:spcAft>
                <a:spcPts val="800"/>
              </a:spcAft>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Special events, such as air shows or other temporary events, will have a path to receive authorization from the Administrator to deviate from the remote identification operating rules.</a:t>
            </a:r>
          </a:p>
          <a:p>
            <a:endParaRPr lang="en-US" dirty="0"/>
          </a:p>
        </p:txBody>
      </p:sp>
      <p:sp>
        <p:nvSpPr>
          <p:cNvPr id="3" name="Text Placeholder 2">
            <a:extLst>
              <a:ext uri="{FF2B5EF4-FFF2-40B4-BE49-F238E27FC236}">
                <a16:creationId xmlns:a16="http://schemas.microsoft.com/office/drawing/2014/main" id="{0F644EF8-187C-44CC-B8DA-F37E1925A569}"/>
              </a:ext>
            </a:extLst>
          </p:cNvPr>
          <p:cNvSpPr>
            <a:spLocks noGrp="1"/>
          </p:cNvSpPr>
          <p:nvPr>
            <p:ph sz="half" idx="2"/>
          </p:nvPr>
        </p:nvSpPr>
        <p:spPr>
          <a:xfrm>
            <a:off x="6356013" y="2027912"/>
            <a:ext cx="4082810" cy="579586"/>
          </a:xfrm>
        </p:spPr>
        <p:txBody>
          <a:bodyPr/>
          <a:lstStyle/>
          <a:p>
            <a:r>
              <a:rPr lang="en-US" b="1" cap="none" dirty="0"/>
              <a:t>Home Builds</a:t>
            </a:r>
          </a:p>
        </p:txBody>
      </p:sp>
      <p:sp>
        <p:nvSpPr>
          <p:cNvPr id="5" name="Text Placeholder 4">
            <a:extLst>
              <a:ext uri="{FF2B5EF4-FFF2-40B4-BE49-F238E27FC236}">
                <a16:creationId xmlns:a16="http://schemas.microsoft.com/office/drawing/2014/main" id="{4C19DC95-4819-476C-A596-B82E07A9A9A6}"/>
              </a:ext>
            </a:extLst>
          </p:cNvPr>
          <p:cNvSpPr>
            <a:spLocks noGrp="1"/>
          </p:cNvSpPr>
          <p:nvPr>
            <p:ph type="body" idx="4294967295"/>
          </p:nvPr>
        </p:nvSpPr>
        <p:spPr>
          <a:xfrm>
            <a:off x="1276245" y="2057082"/>
            <a:ext cx="4640263" cy="736600"/>
          </a:xfrm>
        </p:spPr>
        <p:txBody>
          <a:bodyPr/>
          <a:lstStyle/>
          <a:p>
            <a:r>
              <a:rPr lang="en-US" b="1" cap="none" dirty="0"/>
              <a:t>Events</a:t>
            </a:r>
          </a:p>
        </p:txBody>
      </p:sp>
      <p:sp>
        <p:nvSpPr>
          <p:cNvPr id="7" name="Content Placeholder 3">
            <a:extLst>
              <a:ext uri="{FF2B5EF4-FFF2-40B4-BE49-F238E27FC236}">
                <a16:creationId xmlns:a16="http://schemas.microsoft.com/office/drawing/2014/main" id="{2692E8DF-41C5-4CF9-A917-91D0F1A7682E}"/>
              </a:ext>
            </a:extLst>
          </p:cNvPr>
          <p:cNvSpPr txBox="1">
            <a:spLocks/>
          </p:cNvSpPr>
          <p:nvPr/>
        </p:nvSpPr>
        <p:spPr>
          <a:xfrm>
            <a:off x="6275494" y="2209820"/>
            <a:ext cx="4639736" cy="2910821"/>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Recreational and educational operators can   “home build” without meeting manufacturer certification standards, allowing these type of aircraft to be operated at an FAA Recognized Identification Area or under the Broadcast Model option.</a:t>
            </a:r>
          </a:p>
          <a:p>
            <a:endParaRPr lang="en-US" dirty="0"/>
          </a:p>
        </p:txBody>
      </p:sp>
      <p:pic>
        <p:nvPicPr>
          <p:cNvPr id="17" name="Graphic 16" descr="Circus Tent outline">
            <a:extLst>
              <a:ext uri="{FF2B5EF4-FFF2-40B4-BE49-F238E27FC236}">
                <a16:creationId xmlns:a16="http://schemas.microsoft.com/office/drawing/2014/main" id="{87FCBC3C-26AA-421D-9142-60460A34E6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4857" y="4731500"/>
            <a:ext cx="1839897" cy="1839897"/>
          </a:xfrm>
          <a:prstGeom prst="rect">
            <a:avLst/>
          </a:prstGeom>
        </p:spPr>
      </p:pic>
      <p:pic>
        <p:nvPicPr>
          <p:cNvPr id="19" name="Picture 18">
            <a:extLst>
              <a:ext uri="{FF2B5EF4-FFF2-40B4-BE49-F238E27FC236}">
                <a16:creationId xmlns:a16="http://schemas.microsoft.com/office/drawing/2014/main" id="{79B67BDF-EB15-4CEB-B9A6-27C7BD5975C5}"/>
              </a:ext>
            </a:extLst>
          </p:cNvPr>
          <p:cNvPicPr>
            <a:picLocks noChangeAspect="1"/>
          </p:cNvPicPr>
          <p:nvPr/>
        </p:nvPicPr>
        <p:blipFill rotWithShape="1">
          <a:blip r:embed="rId4"/>
          <a:srcRect l="14089" b="-2910"/>
          <a:stretch/>
        </p:blipFill>
        <p:spPr>
          <a:xfrm>
            <a:off x="2582647" y="4174073"/>
            <a:ext cx="1669002" cy="1455238"/>
          </a:xfrm>
          <a:prstGeom prst="rect">
            <a:avLst/>
          </a:prstGeom>
        </p:spPr>
      </p:pic>
      <p:pic>
        <p:nvPicPr>
          <p:cNvPr id="21" name="Picture 20">
            <a:extLst>
              <a:ext uri="{FF2B5EF4-FFF2-40B4-BE49-F238E27FC236}">
                <a16:creationId xmlns:a16="http://schemas.microsoft.com/office/drawing/2014/main" id="{053593B7-AFD2-4586-BFA6-A68A6F1557A3}"/>
              </a:ext>
            </a:extLst>
          </p:cNvPr>
          <p:cNvPicPr>
            <a:picLocks noChangeAspect="1"/>
          </p:cNvPicPr>
          <p:nvPr/>
        </p:nvPicPr>
        <p:blipFill rotWithShape="1">
          <a:blip r:embed="rId5"/>
          <a:srcRect l="27274" t="32681" r="7280" b="8851"/>
          <a:stretch/>
        </p:blipFill>
        <p:spPr>
          <a:xfrm rot="20918047">
            <a:off x="313527" y="4696281"/>
            <a:ext cx="741524" cy="502354"/>
          </a:xfrm>
          <a:prstGeom prst="rect">
            <a:avLst/>
          </a:prstGeom>
        </p:spPr>
      </p:pic>
    </p:spTree>
    <p:extLst>
      <p:ext uri="{BB962C8B-B14F-4D97-AF65-F5344CB8AC3E}">
        <p14:creationId xmlns:p14="http://schemas.microsoft.com/office/powerpoint/2010/main" val="163002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774E-C97C-4D04-A5F3-A9CC1F1826A6}"/>
              </a:ext>
            </a:extLst>
          </p:cNvPr>
          <p:cNvSpPr>
            <a:spLocks noGrp="1"/>
          </p:cNvSpPr>
          <p:nvPr>
            <p:ph type="title"/>
          </p:nvPr>
        </p:nvSpPr>
        <p:spPr>
          <a:xfrm>
            <a:off x="643464" y="1988598"/>
            <a:ext cx="3517567" cy="909515"/>
          </a:xfrm>
        </p:spPr>
        <p:txBody>
          <a:bodyPr vert="horz" lIns="91440" tIns="45720" rIns="91440" bIns="45720" rtlCol="0" anchor="b">
            <a:normAutofit/>
          </a:bodyPr>
          <a:lstStyle/>
          <a:p>
            <a:r>
              <a:rPr lang="en-US" b="0" i="0" kern="1200" spc="-50" baseline="0" dirty="0">
                <a:latin typeface="+mj-lt"/>
                <a:ea typeface="+mj-ea"/>
                <a:cs typeface="+mj-cs"/>
              </a:rPr>
              <a:t>Timeline</a:t>
            </a:r>
          </a:p>
        </p:txBody>
      </p:sp>
      <p:sp>
        <p:nvSpPr>
          <p:cNvPr id="8" name="TextBox 7">
            <a:extLst>
              <a:ext uri="{FF2B5EF4-FFF2-40B4-BE49-F238E27FC236}">
                <a16:creationId xmlns:a16="http://schemas.microsoft.com/office/drawing/2014/main" id="{5B7C5580-57F9-4227-9995-1516D2FE72EE}"/>
              </a:ext>
            </a:extLst>
          </p:cNvPr>
          <p:cNvSpPr txBox="1"/>
          <p:nvPr/>
        </p:nvSpPr>
        <p:spPr>
          <a:xfrm>
            <a:off x="643464" y="3429000"/>
            <a:ext cx="3517567" cy="1520072"/>
          </a:xfrm>
          <a:prstGeom prst="rect">
            <a:avLst/>
          </a:prstGeom>
        </p:spPr>
        <p:txBody>
          <a:bodyPr vert="horz" lIns="91440" tIns="45720" rIns="91440" bIns="45720" rtlCol="0">
            <a:normAutofit/>
          </a:bodyPr>
          <a:lstStyle/>
          <a:p>
            <a:pPr marR="0">
              <a:spcBef>
                <a:spcPts val="1200"/>
              </a:spcBef>
              <a:spcAft>
                <a:spcPts val="200"/>
              </a:spcAft>
              <a:buClr>
                <a:schemeClr val="accent1"/>
              </a:buClr>
              <a:buSzPct val="100000"/>
            </a:pPr>
            <a:r>
              <a:rPr lang="en-US" sz="2000" kern="1200" dirty="0">
                <a:solidFill>
                  <a:srgbClr val="FFFFFF"/>
                </a:solidFill>
                <a:effectLst/>
                <a:latin typeface="+mn-lt"/>
                <a:ea typeface="+mn-ea"/>
                <a:cs typeface="+mn-cs"/>
              </a:rPr>
              <a:t>Each effective date begins after 60 days from publication in the federal register</a:t>
            </a:r>
            <a:r>
              <a:rPr lang="en-US" sz="2000" b="1" kern="1200" dirty="0">
                <a:solidFill>
                  <a:srgbClr val="FFFFFF"/>
                </a:solidFill>
                <a:effectLst/>
                <a:latin typeface="+mn-lt"/>
                <a:ea typeface="+mn-ea"/>
                <a:cs typeface="+mn-cs"/>
              </a:rPr>
              <a:t> (December 28, 2020)</a:t>
            </a:r>
          </a:p>
        </p:txBody>
      </p:sp>
      <p:pic>
        <p:nvPicPr>
          <p:cNvPr id="12" name="Picture 11" descr="Text&#10;&#10;Description automatically generated with low confidence">
            <a:extLst>
              <a:ext uri="{FF2B5EF4-FFF2-40B4-BE49-F238E27FC236}">
                <a16:creationId xmlns:a16="http://schemas.microsoft.com/office/drawing/2014/main" id="{850CC45A-0560-4D22-9FCE-7B9E47E94C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427" y="-111826"/>
            <a:ext cx="4300862" cy="8601724"/>
          </a:xfrm>
          <a:prstGeom prst="rect">
            <a:avLst/>
          </a:prstGeom>
        </p:spPr>
      </p:pic>
    </p:spTree>
    <p:extLst>
      <p:ext uri="{BB962C8B-B14F-4D97-AF65-F5344CB8AC3E}">
        <p14:creationId xmlns:p14="http://schemas.microsoft.com/office/powerpoint/2010/main" val="35817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BA4FAEE-9E56-4FF7-A253-3F2205F1FA12}"/>
              </a:ext>
            </a:extLst>
          </p:cNvPr>
          <p:cNvSpPr>
            <a:spLocks noChangeArrowheads="1"/>
          </p:cNvSpPr>
          <p:nvPr/>
        </p:nvSpPr>
        <p:spPr bwMode="auto">
          <a:xfrm>
            <a:off x="1078637" y="608120"/>
            <a:ext cx="10058400" cy="167956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L="0" marR="0" lvl="0" indent="0" fontAlgn="base">
              <a:lnSpc>
                <a:spcPct val="90000"/>
              </a:lnSpc>
              <a:spcBef>
                <a:spcPct val="0"/>
              </a:spcBef>
              <a:spcAft>
                <a:spcPts val="600"/>
              </a:spcAft>
              <a:buClrTx/>
              <a:buSzTx/>
              <a:tabLst/>
            </a:pPr>
            <a:r>
              <a:rPr kumimoji="0" lang="en-US" altLang="en-US" sz="3600" i="0" u="none" strike="noStrike" kern="1200" cap="none" spc="-50" normalizeH="0" baseline="0" dirty="0">
                <a:ln>
                  <a:noFill/>
                </a:ln>
                <a:solidFill>
                  <a:schemeClr val="tx1">
                    <a:lumMod val="75000"/>
                    <a:lumOff val="25000"/>
                  </a:schemeClr>
                </a:solidFill>
                <a:effectLst/>
                <a:latin typeface="+mj-lt"/>
                <a:ea typeface="+mj-ea"/>
                <a:cs typeface="+mj-cs"/>
              </a:rPr>
              <a:t>Important Changes to Note </a:t>
            </a:r>
            <a:r>
              <a:rPr lang="en-US" altLang="en-US" sz="3600" spc="-50" dirty="0">
                <a:solidFill>
                  <a:schemeClr val="tx1">
                    <a:lumMod val="75000"/>
                    <a:lumOff val="25000"/>
                  </a:schemeClr>
                </a:solidFill>
                <a:latin typeface="+mj-lt"/>
                <a:ea typeface="+mj-ea"/>
                <a:cs typeface="+mj-cs"/>
              </a:rPr>
              <a:t>F</a:t>
            </a:r>
            <a:r>
              <a:rPr kumimoji="0" lang="en-US" altLang="en-US" sz="3600" i="0" u="none" strike="noStrike" kern="1200" cap="none" spc="-50" normalizeH="0" baseline="0" dirty="0">
                <a:ln>
                  <a:noFill/>
                </a:ln>
                <a:solidFill>
                  <a:schemeClr val="tx1">
                    <a:lumMod val="75000"/>
                    <a:lumOff val="25000"/>
                  </a:schemeClr>
                </a:solidFill>
                <a:effectLst/>
                <a:latin typeface="+mj-lt"/>
                <a:ea typeface="+mj-ea"/>
                <a:cs typeface="+mj-cs"/>
              </a:rPr>
              <a:t>rom the Proposed </a:t>
            </a:r>
            <a:r>
              <a:rPr lang="en-US" altLang="en-US" sz="3600" spc="-50" dirty="0">
                <a:solidFill>
                  <a:schemeClr val="tx1">
                    <a:lumMod val="75000"/>
                    <a:lumOff val="25000"/>
                  </a:schemeClr>
                </a:solidFill>
                <a:latin typeface="+mj-lt"/>
                <a:ea typeface="+mj-ea"/>
                <a:cs typeface="+mj-cs"/>
              </a:rPr>
              <a:t>R</a:t>
            </a:r>
            <a:r>
              <a:rPr kumimoji="0" lang="en-US" altLang="en-US" sz="3600" i="0" u="none" strike="noStrike" kern="1200" cap="none" spc="-50" normalizeH="0" baseline="0" dirty="0">
                <a:ln>
                  <a:noFill/>
                </a:ln>
                <a:solidFill>
                  <a:schemeClr val="tx1">
                    <a:lumMod val="75000"/>
                    <a:lumOff val="25000"/>
                  </a:schemeClr>
                </a:solidFill>
                <a:effectLst/>
                <a:latin typeface="+mj-lt"/>
                <a:ea typeface="+mj-ea"/>
                <a:cs typeface="+mj-cs"/>
              </a:rPr>
              <a:t>ule to the Final </a:t>
            </a:r>
            <a:r>
              <a:rPr lang="en-US" altLang="en-US" sz="3600" spc="-50" dirty="0">
                <a:solidFill>
                  <a:schemeClr val="tx1">
                    <a:lumMod val="75000"/>
                    <a:lumOff val="25000"/>
                  </a:schemeClr>
                </a:solidFill>
                <a:latin typeface="+mj-lt"/>
                <a:ea typeface="+mj-ea"/>
                <a:cs typeface="+mj-cs"/>
              </a:rPr>
              <a:t>R</a:t>
            </a:r>
            <a:r>
              <a:rPr kumimoji="0" lang="en-US" altLang="en-US" sz="3600" i="0" u="none" strike="noStrike" kern="1200" cap="none" spc="-50" normalizeH="0" baseline="0" dirty="0">
                <a:ln>
                  <a:noFill/>
                </a:ln>
                <a:solidFill>
                  <a:schemeClr val="tx1">
                    <a:lumMod val="75000"/>
                    <a:lumOff val="25000"/>
                  </a:schemeClr>
                </a:solidFill>
                <a:effectLst/>
                <a:latin typeface="+mj-lt"/>
                <a:ea typeface="+mj-ea"/>
                <a:cs typeface="+mj-cs"/>
              </a:rPr>
              <a:t>ule</a:t>
            </a:r>
          </a:p>
          <a:p>
            <a:pPr marL="0" marR="0" lvl="0" indent="0" fontAlgn="base">
              <a:lnSpc>
                <a:spcPct val="90000"/>
              </a:lnSpc>
              <a:spcBef>
                <a:spcPct val="0"/>
              </a:spcBef>
              <a:spcAft>
                <a:spcPts val="600"/>
              </a:spcAft>
              <a:buClrTx/>
              <a:buSzTx/>
              <a:tabLst/>
            </a:pPr>
            <a:r>
              <a:rPr kumimoji="0" lang="en-US" altLang="en-US" sz="2900" b="0" i="0" u="none" strike="noStrike" kern="1200" cap="none" spc="-50" normalizeH="0" baseline="0" dirty="0">
                <a:ln>
                  <a:noFill/>
                </a:ln>
                <a:solidFill>
                  <a:schemeClr val="tx1">
                    <a:lumMod val="75000"/>
                    <a:lumOff val="25000"/>
                  </a:schemeClr>
                </a:solidFill>
                <a:effectLst/>
                <a:latin typeface="+mj-lt"/>
                <a:ea typeface="+mj-ea"/>
                <a:cs typeface="+mj-cs"/>
              </a:rPr>
              <a:t> </a:t>
            </a:r>
          </a:p>
        </p:txBody>
      </p:sp>
      <p:sp>
        <p:nvSpPr>
          <p:cNvPr id="4" name="Rectangle 3">
            <a:extLst>
              <a:ext uri="{FF2B5EF4-FFF2-40B4-BE49-F238E27FC236}">
                <a16:creationId xmlns:a16="http://schemas.microsoft.com/office/drawing/2014/main" id="{EA9A8BF0-FC0D-41BB-A88C-AD13AEBE627F}"/>
              </a:ext>
            </a:extLst>
          </p:cNvPr>
          <p:cNvSpPr/>
          <p:nvPr/>
        </p:nvSpPr>
        <p:spPr>
          <a:xfrm>
            <a:off x="1686755" y="2079634"/>
            <a:ext cx="8806649" cy="426128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AFA6A0EC-B057-408C-BFD4-373974C6B64B}"/>
              </a:ext>
            </a:extLst>
          </p:cNvPr>
          <p:cNvGraphicFramePr>
            <a:graphicFrameLocks noGrp="1"/>
          </p:cNvGraphicFramePr>
          <p:nvPr>
            <p:extLst>
              <p:ext uri="{D42A27DB-BD31-4B8C-83A1-F6EECF244321}">
                <p14:modId xmlns:p14="http://schemas.microsoft.com/office/powerpoint/2010/main" val="3389963919"/>
              </p:ext>
            </p:extLst>
          </p:nvPr>
        </p:nvGraphicFramePr>
        <p:xfrm>
          <a:off x="1800642" y="2170670"/>
          <a:ext cx="8578877" cy="4079210"/>
        </p:xfrm>
        <a:graphic>
          <a:graphicData uri="http://schemas.openxmlformats.org/drawingml/2006/table">
            <a:tbl>
              <a:tblPr firstRow="1" firstCol="1" bandRow="1">
                <a:tableStyleId>{5C22544A-7EE6-4342-B048-85BDC9FD1C3A}</a:tableStyleId>
              </a:tblPr>
              <a:tblGrid>
                <a:gridCol w="3689242">
                  <a:extLst>
                    <a:ext uri="{9D8B030D-6E8A-4147-A177-3AD203B41FA5}">
                      <a16:colId xmlns:a16="http://schemas.microsoft.com/office/drawing/2014/main" val="3088938225"/>
                    </a:ext>
                  </a:extLst>
                </a:gridCol>
                <a:gridCol w="4889635">
                  <a:extLst>
                    <a:ext uri="{9D8B030D-6E8A-4147-A177-3AD203B41FA5}">
                      <a16:colId xmlns:a16="http://schemas.microsoft.com/office/drawing/2014/main" val="3255381079"/>
                    </a:ext>
                  </a:extLst>
                </a:gridCol>
              </a:tblGrid>
              <a:tr h="287249">
                <a:tc>
                  <a:txBody>
                    <a:bodyPr/>
                    <a:lstStyle/>
                    <a:p>
                      <a:pPr marL="0" marR="0" algn="ctr">
                        <a:lnSpc>
                          <a:spcPct val="107000"/>
                        </a:lnSpc>
                        <a:spcBef>
                          <a:spcPts val="0"/>
                        </a:spcBef>
                        <a:spcAft>
                          <a:spcPts val="0"/>
                        </a:spcAft>
                      </a:pPr>
                      <a:r>
                        <a:rPr lang="en-US" sz="1400" b="1" dirty="0">
                          <a:effectLst/>
                        </a:rPr>
                        <a:t>Proposed Rule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tx1">
                        <a:lumMod val="75000"/>
                        <a:lumOff val="25000"/>
                      </a:schemeClr>
                    </a:solidFill>
                  </a:tcPr>
                </a:tc>
                <a:tc>
                  <a:txBody>
                    <a:bodyPr/>
                    <a:lstStyle/>
                    <a:p>
                      <a:pPr marL="0" marR="0" algn="ctr">
                        <a:lnSpc>
                          <a:spcPct val="107000"/>
                        </a:lnSpc>
                        <a:spcBef>
                          <a:spcPts val="0"/>
                        </a:spcBef>
                        <a:spcAft>
                          <a:spcPts val="0"/>
                        </a:spcAft>
                      </a:pPr>
                      <a:r>
                        <a:rPr lang="en-US" sz="1400" b="1" dirty="0">
                          <a:effectLst/>
                        </a:rPr>
                        <a:t>Final Rule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tx1">
                        <a:lumMod val="75000"/>
                        <a:lumOff val="25000"/>
                      </a:schemeClr>
                    </a:solidFill>
                  </a:tcPr>
                </a:tc>
                <a:extLst>
                  <a:ext uri="{0D108BD9-81ED-4DB2-BD59-A6C34878D82A}">
                    <a16:rowId xmlns:a16="http://schemas.microsoft.com/office/drawing/2014/main" val="1026441887"/>
                  </a:ext>
                </a:extLst>
              </a:tr>
              <a:tr h="287249">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Internet connectivity required</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Broadcast only, no internet needed</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extLst>
                  <a:ext uri="{0D108BD9-81ED-4DB2-BD59-A6C34878D82A}">
                    <a16:rowId xmlns:a16="http://schemas.microsoft.com/office/drawing/2014/main" val="3488592264"/>
                  </a:ext>
                </a:extLst>
              </a:tr>
              <a:tr h="536244">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Paid monthly subscription to UAS Service Supplier</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Requirement removed along with removal of internet connectivity</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extLst>
                  <a:ext uri="{0D108BD9-81ED-4DB2-BD59-A6C34878D82A}">
                    <a16:rowId xmlns:a16="http://schemas.microsoft.com/office/drawing/2014/main" val="3547003140"/>
                  </a:ext>
                </a:extLst>
              </a:tr>
              <a:tr h="536244">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FAA Recognized Identification Areas could only be requested in first year</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FAA Recognized Identification Areas can be requested or changed indefinitely</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extLst>
                  <a:ext uri="{0D108BD9-81ED-4DB2-BD59-A6C34878D82A}">
                    <a16:rowId xmlns:a16="http://schemas.microsoft.com/office/drawing/2014/main" val="1258020125"/>
                  </a:ext>
                </a:extLst>
              </a:tr>
              <a:tr h="287249">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Per aircraft registration</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Individual registration, operator registers only one time</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extLst>
                  <a:ext uri="{0D108BD9-81ED-4DB2-BD59-A6C34878D82A}">
                    <a16:rowId xmlns:a16="http://schemas.microsoft.com/office/drawing/2014/main" val="2381100098"/>
                  </a:ext>
                </a:extLst>
              </a:tr>
              <a:tr h="536244">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Special events not addressed</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Pathway for special events to deviate from Remote ID rules</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extLst>
                  <a:ext uri="{0D108BD9-81ED-4DB2-BD59-A6C34878D82A}">
                    <a16:rowId xmlns:a16="http://schemas.microsoft.com/office/drawing/2014/main" val="719458111"/>
                  </a:ext>
                </a:extLst>
              </a:tr>
              <a:tr h="287249">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Included a 400ft range limit</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400ft limit removed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extLst>
                  <a:ext uri="{0D108BD9-81ED-4DB2-BD59-A6C34878D82A}">
                    <a16:rowId xmlns:a16="http://schemas.microsoft.com/office/drawing/2014/main" val="194027392"/>
                  </a:ext>
                </a:extLst>
              </a:tr>
              <a:tr h="287249">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High cost associated with compliance </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Cost decreased by 60%</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95000"/>
                      </a:schemeClr>
                    </a:solidFill>
                  </a:tcPr>
                </a:tc>
                <a:extLst>
                  <a:ext uri="{0D108BD9-81ED-4DB2-BD59-A6C34878D82A}">
                    <a16:rowId xmlns:a16="http://schemas.microsoft.com/office/drawing/2014/main" val="2166428730"/>
                  </a:ext>
                </a:extLst>
              </a:tr>
              <a:tr h="1034233">
                <a:tc>
                  <a:txBody>
                    <a:bodyPr/>
                    <a:lstStyle/>
                    <a:p>
                      <a:pPr marL="0" marR="0">
                        <a:lnSpc>
                          <a:spcPct val="107000"/>
                        </a:lnSpc>
                        <a:spcBef>
                          <a:spcPts val="0"/>
                        </a:spcBef>
                        <a:spcAft>
                          <a:spcPts val="0"/>
                        </a:spcAft>
                      </a:pPr>
                      <a:r>
                        <a:rPr lang="en-US" sz="1400" b="0" dirty="0">
                          <a:solidFill>
                            <a:schemeClr val="tx1">
                              <a:lumMod val="85000"/>
                              <a:lumOff val="15000"/>
                            </a:schemeClr>
                          </a:solidFill>
                          <a:effectLst/>
                        </a:rPr>
                        <a:t>Amateur built included a 50% build/fabrication requirement</a:t>
                      </a:r>
                      <a:endParaRPr lang="en-US" sz="14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tc>
                  <a:txBody>
                    <a:bodyPr/>
                    <a:lstStyle/>
                    <a:p>
                      <a:pPr marL="0" marR="0">
                        <a:lnSpc>
                          <a:spcPct val="107000"/>
                        </a:lnSpc>
                        <a:spcBef>
                          <a:spcPts val="0"/>
                        </a:spcBef>
                        <a:spcAft>
                          <a:spcPts val="0"/>
                        </a:spcAft>
                      </a:pPr>
                      <a:r>
                        <a:rPr lang="en-US" sz="1400" dirty="0">
                          <a:solidFill>
                            <a:schemeClr val="tx1">
                              <a:lumMod val="85000"/>
                              <a:lumOff val="15000"/>
                            </a:schemeClr>
                          </a:solidFill>
                          <a:effectLst/>
                        </a:rPr>
                        <a:t>Build percentage requirement removed and “home build” was added with no requirement to meet manufacturer certification standards for recreational or educational use</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7763" marR="87763" marT="0" marB="0">
                    <a:solidFill>
                      <a:schemeClr val="bg1">
                        <a:lumMod val="85000"/>
                      </a:schemeClr>
                    </a:solidFill>
                  </a:tcPr>
                </a:tc>
                <a:extLst>
                  <a:ext uri="{0D108BD9-81ED-4DB2-BD59-A6C34878D82A}">
                    <a16:rowId xmlns:a16="http://schemas.microsoft.com/office/drawing/2014/main" val="2177913654"/>
                  </a:ext>
                </a:extLst>
              </a:tr>
            </a:tbl>
          </a:graphicData>
        </a:graphic>
      </p:graphicFrame>
    </p:spTree>
    <p:extLst>
      <p:ext uri="{BB962C8B-B14F-4D97-AF65-F5344CB8AC3E}">
        <p14:creationId xmlns:p14="http://schemas.microsoft.com/office/powerpoint/2010/main" val="503814380"/>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1101</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Bookman Old Style</vt:lpstr>
      <vt:lpstr>Calibri</vt:lpstr>
      <vt:lpstr>Franklin Gothic Book</vt:lpstr>
      <vt:lpstr>Wingdings</vt:lpstr>
      <vt:lpstr>1_RetrospectVTI</vt:lpstr>
      <vt:lpstr>Remote ID</vt:lpstr>
      <vt:lpstr>Three Ways to Comply</vt:lpstr>
      <vt:lpstr>Standard Remote ID</vt:lpstr>
      <vt:lpstr>Broadcast Modules</vt:lpstr>
      <vt:lpstr>FAA Recognized Identification Areas</vt:lpstr>
      <vt:lpstr>FAA Registration Requirement</vt:lpstr>
      <vt:lpstr>Events &amp; Home Builds</vt:lpstr>
      <vt:lpstr>Timeline</vt:lpstr>
      <vt:lpstr>PowerPoint Presentation</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ID</dc:title>
  <dc:creator>Holly Silvers</dc:creator>
  <cp:lastModifiedBy>Chrystal Pearson</cp:lastModifiedBy>
  <cp:revision>10</cp:revision>
  <dcterms:created xsi:type="dcterms:W3CDTF">2020-12-30T15:34:13Z</dcterms:created>
  <dcterms:modified xsi:type="dcterms:W3CDTF">2020-12-31T15:40:53Z</dcterms:modified>
</cp:coreProperties>
</file>